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71" r:id="rId13"/>
    <p:sldId id="272" r:id="rId14"/>
    <p:sldId id="266" r:id="rId15"/>
    <p:sldId id="267" r:id="rId16"/>
    <p:sldId id="268" r:id="rId17"/>
    <p:sldId id="269" r:id="rId18"/>
  </p:sldIdLst>
  <p:sldSz cx="18288000" cy="10287000"/>
  <p:notesSz cx="6858000" cy="9144000"/>
  <p:embeddedFontLst>
    <p:embeddedFont>
      <p:font typeface="Glacial Indifference Bold" panose="020B0604020202020204" charset="0"/>
      <p:regular r:id="rId20"/>
    </p:embeddedFont>
    <p:embeddedFont>
      <p:font typeface="MediaPro" panose="020B0604020202020204" charset="0"/>
      <p:regular r:id="rId21"/>
    </p:embeddedFont>
    <p:embeddedFont>
      <p:font typeface="Montserrat Bold" panose="020B0604020202020204" charset="0"/>
      <p:regular r:id="rId22"/>
    </p:embeddedFont>
    <p:embeddedFont>
      <p:font typeface="Open Sauce" panose="020B0604020202020204" charset="0"/>
      <p:regular r:id="rId23"/>
    </p:embeddedFont>
    <p:embeddedFont>
      <p:font typeface="Open Sauce Bold" panose="020B0604020202020204" charset="0"/>
      <p:regular r:id="rId24"/>
    </p:embeddedFont>
    <p:embeddedFont>
      <p:font typeface="Questrial" pitchFamily="2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 autoAdjust="0"/>
    <p:restoredTop sz="94622" autoAdjust="0"/>
  </p:normalViewPr>
  <p:slideViewPr>
    <p:cSldViewPr>
      <p:cViewPr varScale="1">
        <p:scale>
          <a:sx n="52" d="100"/>
          <a:sy n="52" d="100"/>
        </p:scale>
        <p:origin x="811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DBDFE-B899-4228-B911-DA4C847AAA5F}" type="datetimeFigureOut">
              <a:rPr lang="es-CL" smtClean="0"/>
              <a:t>24-11-2025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9A01C9-6E9B-4EF1-953E-A951DB6F66F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78997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Imagen representativa </a:t>
            </a:r>
            <a:r>
              <a:rPr lang="es-CL" dirty="0" err="1"/>
              <a:t>sprints</a:t>
            </a:r>
            <a:r>
              <a:rPr lang="es-CL" dirty="0"/>
              <a:t> e reunión y </a:t>
            </a:r>
            <a:r>
              <a:rPr lang="es-CL" dirty="0" err="1"/>
              <a:t>cercania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A01C9-6E9B-4EF1-953E-A951DB6F66F5}" type="slidenum">
              <a:rPr lang="es-CL" smtClean="0"/>
              <a:t>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47187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4.png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5.png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28700" y="963041"/>
            <a:ext cx="4906866" cy="1208316"/>
            <a:chOff x="0" y="0"/>
            <a:chExt cx="4483255" cy="110400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83227" cy="1104011"/>
            </a:xfrm>
            <a:custGeom>
              <a:avLst/>
              <a:gdLst/>
              <a:ahLst/>
              <a:cxnLst/>
              <a:rect l="l" t="t" r="r" b="b"/>
              <a:pathLst>
                <a:path w="4483227" h="1104011">
                  <a:moveTo>
                    <a:pt x="0" y="0"/>
                  </a:moveTo>
                  <a:lnTo>
                    <a:pt x="4483227" y="0"/>
                  </a:lnTo>
                  <a:lnTo>
                    <a:pt x="4483227" y="1104011"/>
                  </a:lnTo>
                  <a:lnTo>
                    <a:pt x="0" y="11040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1" r="-32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3160203"/>
            <a:ext cx="12911323" cy="4267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091"/>
              </a:lnSpc>
            </a:pPr>
            <a:r>
              <a:rPr lang="en-US" sz="12208" dirty="0">
                <a:solidFill>
                  <a:srgbClr val="FFFFFF"/>
                </a:solidFill>
                <a:latin typeface="MediaPro"/>
                <a:ea typeface="MediaPro"/>
                <a:cs typeface="MediaPro"/>
                <a:sym typeface="MediaPro"/>
              </a:rPr>
              <a:t> Presentación Etapa 3 Proyecto Capstone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351535"/>
            <a:ext cx="14000230" cy="1401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47"/>
              </a:lnSpc>
            </a:pPr>
            <a:r>
              <a:rPr lang="en-US" sz="3962" b="1" spc="32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Portafolio de Título Ingeniería en Informática</a:t>
            </a:r>
          </a:p>
          <a:p>
            <a:pPr algn="l">
              <a:lnSpc>
                <a:spcPts val="5849"/>
              </a:lnSpc>
            </a:pPr>
            <a:endParaRPr lang="en-US" sz="3962" b="1" spc="324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47625"/>
            <a:ext cx="18288000" cy="10525125"/>
            <a:chOff x="0" y="0"/>
            <a:chExt cx="24384000" cy="14033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657600" y="0"/>
            <a:ext cx="10061582" cy="1321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COSTO ASOCIADO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88CD41A-74C1-DB13-43C5-0FCCA4076B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7" t="1192" r="1638" b="2616"/>
          <a:stretch>
            <a:fillRect/>
          </a:stretch>
        </p:blipFill>
        <p:spPr>
          <a:xfrm>
            <a:off x="152400" y="1262951"/>
            <a:ext cx="17983200" cy="8842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5E3E3-3016-66DA-C30B-8ADE924C3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3D651ABD-B6E2-F129-1C2B-E86ED4BFB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2756" y="2390391"/>
            <a:ext cx="9402487" cy="5506218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0957A4A9-50D6-18C9-3C6B-E28C96284E2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686800" y="266700"/>
            <a:ext cx="7373619" cy="13210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CASO DE USO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E48E3C3-FC34-AAE1-3869-1998117C6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061"/>
            <a:ext cx="18440400" cy="10665065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B1CCFF96-35B9-3DC3-BF04-E95638A9307A}"/>
              </a:ext>
            </a:extLst>
          </p:cNvPr>
          <p:cNvSpPr txBox="1"/>
          <p:nvPr/>
        </p:nvSpPr>
        <p:spPr>
          <a:xfrm>
            <a:off x="9601200" y="645349"/>
            <a:ext cx="7543800" cy="14003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8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CASO DE USO</a:t>
            </a:r>
          </a:p>
        </p:txBody>
      </p:sp>
    </p:spTree>
    <p:extLst>
      <p:ext uri="{BB962C8B-B14F-4D97-AF65-F5344CB8AC3E}">
        <p14:creationId xmlns:p14="http://schemas.microsoft.com/office/powerpoint/2010/main" val="7685473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70AD5-9B79-1267-777D-3E0AD88C2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B8CFB8A8-0219-0D84-26E4-2EC9DCB3BF35}"/>
              </a:ext>
            </a:extLst>
          </p:cNvPr>
          <p:cNvSpPr txBox="1"/>
          <p:nvPr/>
        </p:nvSpPr>
        <p:spPr>
          <a:xfrm>
            <a:off x="4697105" y="124380"/>
            <a:ext cx="8077200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ARQUITECTURA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940203A-0CA8-55F4-4078-4F22A1420D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242" t="14641" r="9090" b="14844"/>
          <a:stretch>
            <a:fillRect/>
          </a:stretch>
        </p:blipFill>
        <p:spPr>
          <a:xfrm>
            <a:off x="551833" y="2587353"/>
            <a:ext cx="1676400" cy="1447800"/>
          </a:xfrm>
          <a:prstGeom prst="rect">
            <a:avLst/>
          </a:prstGeom>
        </p:spPr>
      </p:pic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DA298800-DD0C-7121-61ED-1206A4F5E243}"/>
              </a:ext>
            </a:extLst>
          </p:cNvPr>
          <p:cNvSpPr/>
          <p:nvPr/>
        </p:nvSpPr>
        <p:spPr>
          <a:xfrm>
            <a:off x="2620125" y="2640282"/>
            <a:ext cx="5152275" cy="762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57DAF821-A6F1-C20C-C538-6C1D038A7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7082" y="1363754"/>
            <a:ext cx="3791479" cy="2553056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935A0710-17A4-F82D-F6C9-CAB29581AF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832" y="4494657"/>
            <a:ext cx="1480048" cy="1840627"/>
          </a:xfrm>
          <a:prstGeom prst="rect">
            <a:avLst/>
          </a:prstGeom>
        </p:spPr>
      </p:pic>
      <p:pic>
        <p:nvPicPr>
          <p:cNvPr id="1028" name="Picture 4" descr="Smartphone en forma de dibujo animado: vector de stock (libre de regalías)  2240063667 | Shutterstock">
            <a:extLst>
              <a:ext uri="{FF2B5EF4-FFF2-40B4-BE49-F238E27FC236}">
                <a16:creationId xmlns:a16="http://schemas.microsoft.com/office/drawing/2014/main" id="{B9B551B9-AFAF-25D2-7C63-E941F60470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2" r="21809" b="9101"/>
          <a:stretch>
            <a:fillRect/>
          </a:stretch>
        </p:blipFill>
        <p:spPr bwMode="auto">
          <a:xfrm>
            <a:off x="551832" y="6764125"/>
            <a:ext cx="1302417" cy="218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88.100+ Base De Datos Ilustraciones de Stock, gráficos vectoriales libres de  derechos y clip art - iStock | Data base, Clientes, Marketing">
            <a:extLst>
              <a:ext uri="{FF2B5EF4-FFF2-40B4-BE49-F238E27FC236}">
                <a16:creationId xmlns:a16="http://schemas.microsoft.com/office/drawing/2014/main" id="{DFA625A4-D9E1-8B27-659A-0D657A2F1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071" y="6391170"/>
            <a:ext cx="1840628" cy="1840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Flecha: a la derecha 21">
            <a:extLst>
              <a:ext uri="{FF2B5EF4-FFF2-40B4-BE49-F238E27FC236}">
                <a16:creationId xmlns:a16="http://schemas.microsoft.com/office/drawing/2014/main" id="{4E70E381-FDF3-32BE-B482-8249F287F46E}"/>
              </a:ext>
            </a:extLst>
          </p:cNvPr>
          <p:cNvSpPr/>
          <p:nvPr/>
        </p:nvSpPr>
        <p:spPr>
          <a:xfrm rot="20339998">
            <a:off x="2027900" y="7612652"/>
            <a:ext cx="1300714" cy="78114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3" name="Flecha: a la derecha 22">
            <a:extLst>
              <a:ext uri="{FF2B5EF4-FFF2-40B4-BE49-F238E27FC236}">
                <a16:creationId xmlns:a16="http://schemas.microsoft.com/office/drawing/2014/main" id="{9F8E8B03-034F-D60F-CEF0-597EE2391DAD}"/>
              </a:ext>
            </a:extLst>
          </p:cNvPr>
          <p:cNvSpPr/>
          <p:nvPr/>
        </p:nvSpPr>
        <p:spPr>
          <a:xfrm rot="1982359">
            <a:off x="2103158" y="5976084"/>
            <a:ext cx="1335039" cy="78114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94AD592A-9B0B-B0F1-65CD-B3941160FBA6}"/>
              </a:ext>
            </a:extLst>
          </p:cNvPr>
          <p:cNvSpPr txBox="1"/>
          <p:nvPr/>
        </p:nvSpPr>
        <p:spPr>
          <a:xfrm>
            <a:off x="3510464" y="8141441"/>
            <a:ext cx="18406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/>
              <a:t>Base De Datos Local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1136F5FA-C310-9FBC-A5EB-C93EB694F3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92739" y="6748030"/>
            <a:ext cx="1603511" cy="1443160"/>
          </a:xfrm>
          <a:prstGeom prst="rect">
            <a:avLst/>
          </a:prstGeom>
        </p:spPr>
      </p:pic>
      <p:sp>
        <p:nvSpPr>
          <p:cNvPr id="31" name="Flecha: a la derecha 30">
            <a:extLst>
              <a:ext uri="{FF2B5EF4-FFF2-40B4-BE49-F238E27FC236}">
                <a16:creationId xmlns:a16="http://schemas.microsoft.com/office/drawing/2014/main" id="{A667B134-0365-D9C9-B53E-31718EB6DAB0}"/>
              </a:ext>
            </a:extLst>
          </p:cNvPr>
          <p:cNvSpPr/>
          <p:nvPr/>
        </p:nvSpPr>
        <p:spPr>
          <a:xfrm>
            <a:off x="5142076" y="7023847"/>
            <a:ext cx="1169035" cy="65736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3" name="Flecha: a la derecha 32">
            <a:extLst>
              <a:ext uri="{FF2B5EF4-FFF2-40B4-BE49-F238E27FC236}">
                <a16:creationId xmlns:a16="http://schemas.microsoft.com/office/drawing/2014/main" id="{0A3620EA-FF8E-C9B9-8B77-8DC4655200C6}"/>
              </a:ext>
            </a:extLst>
          </p:cNvPr>
          <p:cNvSpPr/>
          <p:nvPr/>
        </p:nvSpPr>
        <p:spPr>
          <a:xfrm>
            <a:off x="8260772" y="6982800"/>
            <a:ext cx="4845628" cy="65736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C5D45BAB-FAEA-F1F7-0D8A-6B96271B5D56}"/>
              </a:ext>
            </a:extLst>
          </p:cNvPr>
          <p:cNvSpPr txBox="1"/>
          <p:nvPr/>
        </p:nvSpPr>
        <p:spPr>
          <a:xfrm>
            <a:off x="792518" y="2041198"/>
            <a:ext cx="1852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Pagina Web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AC0DAA9-958B-C067-5CCF-5C113878FC4D}"/>
              </a:ext>
            </a:extLst>
          </p:cNvPr>
          <p:cNvSpPr txBox="1"/>
          <p:nvPr/>
        </p:nvSpPr>
        <p:spPr>
          <a:xfrm>
            <a:off x="144975" y="8861254"/>
            <a:ext cx="226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/>
              <a:t>Aplicación Móvil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5179D77-CD7D-8C49-A38B-5A6F30D8E905}"/>
              </a:ext>
            </a:extLst>
          </p:cNvPr>
          <p:cNvSpPr txBox="1"/>
          <p:nvPr/>
        </p:nvSpPr>
        <p:spPr>
          <a:xfrm>
            <a:off x="415656" y="6286365"/>
            <a:ext cx="1840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/>
              <a:t>SmartWatch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2C9FCC3-831B-9B75-3F9E-683811616C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037201" y="5973654"/>
            <a:ext cx="3276599" cy="2100385"/>
          </a:xfrm>
          <a:prstGeom prst="rect">
            <a:avLst/>
          </a:prstGeom>
        </p:spPr>
      </p:pic>
      <p:sp>
        <p:nvSpPr>
          <p:cNvPr id="12" name="Flecha: hacia arriba 11">
            <a:extLst>
              <a:ext uri="{FF2B5EF4-FFF2-40B4-BE49-F238E27FC236}">
                <a16:creationId xmlns:a16="http://schemas.microsoft.com/office/drawing/2014/main" id="{4B32DECB-6827-1662-CE56-52A4624EEAAE}"/>
              </a:ext>
            </a:extLst>
          </p:cNvPr>
          <p:cNvSpPr/>
          <p:nvPr/>
        </p:nvSpPr>
        <p:spPr>
          <a:xfrm>
            <a:off x="14481561" y="3733310"/>
            <a:ext cx="900223" cy="2553056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8CF1C8A2-167E-01FC-1F8B-6396CE22DB73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642"/>
          <a:stretch>
            <a:fillRect/>
          </a:stretch>
        </p:blipFill>
        <p:spPr>
          <a:xfrm>
            <a:off x="7850694" y="1728897"/>
            <a:ext cx="3190039" cy="2100385"/>
          </a:xfrm>
          <a:prstGeom prst="rect">
            <a:avLst/>
          </a:prstGeom>
        </p:spPr>
      </p:pic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2B9553D8-400E-EE4C-2609-526BD1E90A81}"/>
              </a:ext>
            </a:extLst>
          </p:cNvPr>
          <p:cNvSpPr/>
          <p:nvPr/>
        </p:nvSpPr>
        <p:spPr>
          <a:xfrm>
            <a:off x="11040734" y="2779089"/>
            <a:ext cx="1733572" cy="762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5652567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6C9A1-B902-87BA-0681-167CCC30D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D129E65-DEF6-9AEF-7044-34452931B0DE}"/>
              </a:ext>
            </a:extLst>
          </p:cNvPr>
          <p:cNvGrpSpPr/>
          <p:nvPr/>
        </p:nvGrpSpPr>
        <p:grpSpPr>
          <a:xfrm>
            <a:off x="0" y="0"/>
            <a:ext cx="18288000" cy="10406063"/>
            <a:chOff x="0" y="0"/>
            <a:chExt cx="24384000" cy="140335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FE59352-37EE-55A3-3E13-3CC6ED806BCD}"/>
                </a:ext>
              </a:extLst>
            </p:cNvPr>
            <p:cNvSpPr/>
            <p:nvPr/>
          </p:nvSpPr>
          <p:spPr>
            <a:xfrm>
              <a:off x="0" y="0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646B3598-80E3-023B-49A1-5A60581CA9FC}"/>
              </a:ext>
            </a:extLst>
          </p:cNvPr>
          <p:cNvSpPr txBox="1"/>
          <p:nvPr/>
        </p:nvSpPr>
        <p:spPr>
          <a:xfrm>
            <a:off x="5029201" y="25015"/>
            <a:ext cx="8305800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BASE DE DATOS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6101699-CFA9-3BA3-9B55-021314F4AF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81100"/>
            <a:ext cx="17830800" cy="90130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814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_Tomas">
            <a:hlinkClick r:id="" action="ppaction://media"/>
            <a:extLst>
              <a:ext uri="{FF2B5EF4-FFF2-40B4-BE49-F238E27FC236}">
                <a16:creationId xmlns:a16="http://schemas.microsoft.com/office/drawing/2014/main" id="{157843A1-F563-962A-E4A3-A83EEDBDD0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0525" y="-15977"/>
            <a:ext cx="18316402" cy="103029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27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0" y="44744"/>
            <a:ext cx="8991600" cy="31322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687"/>
              </a:lnSpc>
            </a:pPr>
            <a:r>
              <a:rPr lang="en-US" sz="88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SOLUCIÓN DESARROLLADA</a:t>
            </a:r>
          </a:p>
        </p:txBody>
      </p:sp>
      <p:pic>
        <p:nvPicPr>
          <p:cNvPr id="6" name="WhatsApp Video 2025-11-24 at 02.54.26">
            <a:hlinkClick r:id="" action="ppaction://media"/>
            <a:extLst>
              <a:ext uri="{FF2B5EF4-FFF2-40B4-BE49-F238E27FC236}">
                <a16:creationId xmlns:a16="http://schemas.microsoft.com/office/drawing/2014/main" id="{752192AF-5FA2-E40F-89AD-12CB4181E8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210800" y="442470"/>
            <a:ext cx="7810500" cy="9402060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838200" y="1229"/>
            <a:ext cx="16611600" cy="16118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687"/>
              </a:lnSpc>
            </a:pPr>
            <a:r>
              <a:rPr lang="en-US" sz="103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SOLUCIÓN DESARROLLADA</a:t>
            </a:r>
          </a:p>
        </p:txBody>
      </p:sp>
      <p:pic>
        <p:nvPicPr>
          <p:cNvPr id="6" name="Diseño sin título (1)">
            <a:hlinkClick r:id="" action="ppaction://media"/>
            <a:extLst>
              <a:ext uri="{FF2B5EF4-FFF2-40B4-BE49-F238E27FC236}">
                <a16:creationId xmlns:a16="http://schemas.microsoft.com/office/drawing/2014/main" id="{FBEC1D79-AD25-F050-A0B3-8B3C532218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" y="1409700"/>
            <a:ext cx="17907000" cy="87010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7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271085" y="3019620"/>
            <a:ext cx="17745830" cy="4190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6"/>
              </a:lnSpc>
            </a:pPr>
            <a:r>
              <a:rPr lang="en-US" sz="87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CONCLUSIÓN </a:t>
            </a:r>
          </a:p>
          <a:p>
            <a:pPr algn="ctr">
              <a:lnSpc>
                <a:spcPts val="11086"/>
              </a:lnSpc>
            </a:pPr>
            <a:r>
              <a:rPr lang="en-US" sz="87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Y</a:t>
            </a:r>
          </a:p>
          <a:p>
            <a:pPr algn="ctr">
              <a:lnSpc>
                <a:spcPts val="11086"/>
              </a:lnSpc>
            </a:pPr>
            <a:r>
              <a:rPr lang="en-US" sz="87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REFLEXION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28700" y="2380507"/>
            <a:ext cx="6693714" cy="2762993"/>
            <a:chOff x="0" y="0"/>
            <a:chExt cx="8924952" cy="368399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3683990" cy="3683990"/>
              <a:chOff x="0" y="0"/>
              <a:chExt cx="812800" cy="812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t="-16747" b="-16747"/>
                </a:stretch>
              </a:blip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4041919" y="1057305"/>
              <a:ext cx="4372256" cy="541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1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Tomas Torres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4041919" y="1697256"/>
              <a:ext cx="4883033" cy="9389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Administrador de Base de Datos y Desarrollador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316058" y="2380507"/>
            <a:ext cx="6693714" cy="2762993"/>
            <a:chOff x="0" y="0"/>
            <a:chExt cx="8924952" cy="3683990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3683990" cy="3683990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t="-30321" b="-30321"/>
                </a:stretch>
              </a:blip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4041919" y="1057305"/>
              <a:ext cx="4372256" cy="541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1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Tomas Mella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4041919" y="1697256"/>
              <a:ext cx="4883033" cy="453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Desarrollador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6495307"/>
            <a:ext cx="6693714" cy="2762993"/>
            <a:chOff x="0" y="0"/>
            <a:chExt cx="8924952" cy="3683990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3683990" cy="3683990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t="-16666" b="-16666"/>
                </a:stretch>
              </a:blip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4041919" y="1057305"/>
              <a:ext cx="4372256" cy="541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1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Simon Ruz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4041919" y="1697256"/>
              <a:ext cx="4883033" cy="453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Analista de Datos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296393" y="6495307"/>
            <a:ext cx="2762993" cy="2762993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t="-16666" b="-16666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347497" y="7290668"/>
            <a:ext cx="3662275" cy="403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92"/>
              </a:lnSpc>
            </a:pPr>
            <a:r>
              <a:rPr lang="en-US" sz="2728" b="1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Alejandro Fernandez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347497" y="7758725"/>
            <a:ext cx="3662275" cy="713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4"/>
              </a:lnSpc>
              <a:spcBef>
                <a:spcPct val="0"/>
              </a:spcBef>
            </a:pPr>
            <a:r>
              <a:rPr lang="en-US" sz="2046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Scrum Master y </a:t>
            </a:r>
            <a:r>
              <a:rPr lang="en-US" sz="2046" dirty="0" err="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Desarrollador</a:t>
            </a:r>
            <a:endParaRPr lang="en-US" sz="2046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28700" y="343738"/>
            <a:ext cx="16574716" cy="1350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4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Integrantes Equipo de Trabajo​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0" y="412705"/>
            <a:ext cx="15772372" cy="1319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95"/>
              </a:lnSpc>
              <a:spcBef>
                <a:spcPct val="0"/>
              </a:spcBef>
            </a:pPr>
            <a:r>
              <a:rPr lang="en-US" sz="8799" b="1" dirty="0" err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Contenidos</a:t>
            </a:r>
            <a:r>
              <a:rPr lang="en-US" sz="8799" b="1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a </a:t>
            </a:r>
            <a:r>
              <a:rPr lang="en-US" sz="8799" b="1" dirty="0" err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desarrollar</a:t>
            </a:r>
            <a:endParaRPr lang="en-US" sz="8799" b="1" dirty="0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329394"/>
            <a:ext cx="15724487" cy="648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Introducción.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Problemática o situación abordada.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Objetivos del Proyecto.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Metodología Implementada.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Tiempo Asociado al Proyecto.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Costo total del Proyecto.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Solución Desarrollada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Conclusión y Reflexión.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2" y="0"/>
            <a:ext cx="6263267" cy="10287000"/>
            <a:chOff x="0" y="0"/>
            <a:chExt cx="8259661" cy="14748836"/>
          </a:xfrm>
        </p:grpSpPr>
        <p:sp>
          <p:nvSpPr>
            <p:cNvPr id="5" name="Freeform 5"/>
            <p:cNvSpPr/>
            <p:nvPr/>
          </p:nvSpPr>
          <p:spPr>
            <a:xfrm flipH="1">
              <a:off x="0" y="0"/>
              <a:ext cx="8259699" cy="14748890"/>
            </a:xfrm>
            <a:custGeom>
              <a:avLst/>
              <a:gdLst/>
              <a:ahLst/>
              <a:cxnLst/>
              <a:rect l="l" t="t" r="r" b="b"/>
              <a:pathLst>
                <a:path w="8259699" h="14748890">
                  <a:moveTo>
                    <a:pt x="8259699" y="0"/>
                  </a:moveTo>
                  <a:lnTo>
                    <a:pt x="0" y="0"/>
                  </a:lnTo>
                  <a:lnTo>
                    <a:pt x="0" y="14748890"/>
                  </a:lnTo>
                  <a:lnTo>
                    <a:pt x="8259699" y="14748890"/>
                  </a:lnTo>
                  <a:close/>
                </a:path>
              </a:pathLst>
            </a:custGeom>
            <a:blipFill>
              <a:blip r:embed="rId3"/>
              <a:stretch>
                <a:fillRect l="-83908" r="-8390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011109" y="4468063"/>
            <a:ext cx="6529075" cy="13508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10647"/>
              </a:lnSpc>
            </a:pPr>
            <a:r>
              <a:rPr lang="en-US" sz="8799" b="1" dirty="0" err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Introducción</a:t>
            </a:r>
            <a:endParaRPr lang="en-US" sz="8799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953000" y="344361"/>
            <a:ext cx="8724336" cy="1302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PROBLEMÁTICA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1C8F4ED-3632-D450-81A5-B4C8BCAAC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921" y="1646364"/>
            <a:ext cx="6538699" cy="816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 descr="Hipertensión Arterial (HTA) | Temas de Salud">
            <a:extLst>
              <a:ext uri="{FF2B5EF4-FFF2-40B4-BE49-F238E27FC236}">
                <a16:creationId xmlns:a16="http://schemas.microsoft.com/office/drawing/2014/main" id="{FB916BA4-C7F0-F88C-362B-05B59CD37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1646364"/>
            <a:ext cx="6552045" cy="816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 dirty="0"/>
            </a:p>
          </p:txBody>
        </p:sp>
      </p:grpSp>
      <p:grpSp>
        <p:nvGrpSpPr>
          <p:cNvPr id="4" name="Group 4"/>
          <p:cNvGrpSpPr/>
          <p:nvPr/>
        </p:nvGrpSpPr>
        <p:grpSpPr>
          <a:xfrm rot="491754">
            <a:off x="14309108" y="-1197149"/>
            <a:ext cx="9828021" cy="13718366"/>
            <a:chOff x="0" y="0"/>
            <a:chExt cx="13104028" cy="18291154"/>
          </a:xfrm>
        </p:grpSpPr>
        <p:sp>
          <p:nvSpPr>
            <p:cNvPr id="5" name="Freeform 5"/>
            <p:cNvSpPr/>
            <p:nvPr/>
          </p:nvSpPr>
          <p:spPr>
            <a:xfrm flipH="1">
              <a:off x="0" y="0"/>
              <a:ext cx="13103988" cy="18291175"/>
            </a:xfrm>
            <a:custGeom>
              <a:avLst/>
              <a:gdLst/>
              <a:ahLst/>
              <a:cxnLst/>
              <a:rect l="l" t="t" r="r" b="b"/>
              <a:pathLst>
                <a:path w="13103988" h="18291175">
                  <a:moveTo>
                    <a:pt x="10943410" y="2129663"/>
                  </a:moveTo>
                  <a:lnTo>
                    <a:pt x="0" y="0"/>
                  </a:lnTo>
                  <a:lnTo>
                    <a:pt x="2160577" y="16161513"/>
                  </a:lnTo>
                  <a:lnTo>
                    <a:pt x="13103988" y="18291175"/>
                  </a:lnTo>
                  <a:lnTo>
                    <a:pt x="10943410" y="2129663"/>
                  </a:lnTo>
                  <a:close/>
                </a:path>
              </a:pathLst>
            </a:custGeom>
            <a:blipFill>
              <a:blip r:embed="rId3"/>
              <a:stretch>
                <a:fillRect l="-54688" r="-5468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32410" y="1184342"/>
            <a:ext cx="7620000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8"/>
              </a:lnSpc>
            </a:pPr>
            <a:r>
              <a:rPr lang="en-US" sz="5998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OBJETIVO GENERAL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2410" y="2720469"/>
            <a:ext cx="12871684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Crear una aplicación móvil híbrida, extendida también a smartwatch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32410" y="4852070"/>
            <a:ext cx="9525000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8"/>
              </a:lnSpc>
            </a:pPr>
            <a:r>
              <a:rPr lang="en-US" sz="5998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OBJETIVOS ESPECIFICOS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2410" y="6004595"/>
            <a:ext cx="12871684" cy="17953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3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Fomentar una alimentación saludable</a:t>
            </a:r>
          </a:p>
          <a:p>
            <a:pPr algn="just">
              <a:lnSpc>
                <a:spcPts val="3498"/>
              </a:lnSpc>
            </a:pPr>
            <a:r>
              <a:rPr lang="en-US" sz="3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Promover el bienestar físico y el autocuidado</a:t>
            </a:r>
          </a:p>
          <a:p>
            <a:pPr algn="just">
              <a:lnSpc>
                <a:spcPts val="3498"/>
              </a:lnSpc>
            </a:pPr>
            <a:r>
              <a:rPr lang="en-US" sz="3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Fomentar el hábito de una correcta hidratación</a:t>
            </a:r>
          </a:p>
          <a:p>
            <a:pPr algn="just">
              <a:lnSpc>
                <a:spcPts val="3499"/>
              </a:lnSpc>
            </a:pPr>
            <a:r>
              <a:rPr lang="en-US" sz="3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Facilitar el control diario de la diabetes y la hipertensión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525125"/>
            <a:chOff x="0" y="0"/>
            <a:chExt cx="24384000" cy="14033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93254" y="-247071"/>
            <a:ext cx="6194746" cy="11061627"/>
            <a:chOff x="0" y="0"/>
            <a:chExt cx="8259661" cy="147488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259699" cy="14748890"/>
            </a:xfrm>
            <a:custGeom>
              <a:avLst/>
              <a:gdLst/>
              <a:ahLst/>
              <a:cxnLst/>
              <a:rect l="l" t="t" r="r" b="b"/>
              <a:pathLst>
                <a:path w="8259699" h="14748890">
                  <a:moveTo>
                    <a:pt x="0" y="0"/>
                  </a:moveTo>
                  <a:lnTo>
                    <a:pt x="8259699" y="0"/>
                  </a:lnTo>
                  <a:lnTo>
                    <a:pt x="8259699" y="14748890"/>
                  </a:lnTo>
                  <a:lnTo>
                    <a:pt x="0" y="14748890"/>
                  </a:lnTo>
                  <a:close/>
                </a:path>
              </a:pathLst>
            </a:custGeom>
            <a:blipFill>
              <a:blip r:embed="rId3"/>
              <a:stretch>
                <a:fillRect l="-132492" r="-35521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1047750"/>
            <a:ext cx="8724336" cy="1321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METODOLOGÍA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387854"/>
            <a:ext cx="9937600" cy="828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6"/>
              </a:lnSpc>
            </a:pPr>
            <a:r>
              <a:rPr lang="en-US" sz="56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ACTORES</a:t>
            </a:r>
          </a:p>
        </p:txBody>
      </p:sp>
      <p:sp>
        <p:nvSpPr>
          <p:cNvPr id="8" name="Freeform 8"/>
          <p:cNvSpPr/>
          <p:nvPr/>
        </p:nvSpPr>
        <p:spPr>
          <a:xfrm>
            <a:off x="1327730" y="7400833"/>
            <a:ext cx="1555102" cy="952500"/>
          </a:xfrm>
          <a:custGeom>
            <a:avLst/>
            <a:gdLst/>
            <a:ahLst/>
            <a:cxnLst/>
            <a:rect l="l" t="t" r="r" b="b"/>
            <a:pathLst>
              <a:path w="1555102" h="952500">
                <a:moveTo>
                  <a:pt x="0" y="0"/>
                </a:moveTo>
                <a:lnTo>
                  <a:pt x="1555102" y="0"/>
                </a:lnTo>
                <a:lnTo>
                  <a:pt x="1555102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9" name="Freeform 9"/>
          <p:cNvSpPr/>
          <p:nvPr/>
        </p:nvSpPr>
        <p:spPr>
          <a:xfrm>
            <a:off x="1736085" y="3476625"/>
            <a:ext cx="738392" cy="952500"/>
          </a:xfrm>
          <a:custGeom>
            <a:avLst/>
            <a:gdLst/>
            <a:ahLst/>
            <a:cxnLst/>
            <a:rect l="l" t="t" r="r" b="b"/>
            <a:pathLst>
              <a:path w="738392" h="952500">
                <a:moveTo>
                  <a:pt x="0" y="0"/>
                </a:moveTo>
                <a:lnTo>
                  <a:pt x="738392" y="0"/>
                </a:lnTo>
                <a:lnTo>
                  <a:pt x="738392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0" name="Freeform 10"/>
          <p:cNvSpPr/>
          <p:nvPr/>
        </p:nvSpPr>
        <p:spPr>
          <a:xfrm>
            <a:off x="1733705" y="5283743"/>
            <a:ext cx="738392" cy="952500"/>
          </a:xfrm>
          <a:custGeom>
            <a:avLst/>
            <a:gdLst/>
            <a:ahLst/>
            <a:cxnLst/>
            <a:rect l="l" t="t" r="r" b="b"/>
            <a:pathLst>
              <a:path w="738392" h="952500">
                <a:moveTo>
                  <a:pt x="0" y="0"/>
                </a:moveTo>
                <a:lnTo>
                  <a:pt x="738392" y="0"/>
                </a:lnTo>
                <a:lnTo>
                  <a:pt x="738392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1" name="TextBox 11"/>
          <p:cNvSpPr txBox="1"/>
          <p:nvPr/>
        </p:nvSpPr>
        <p:spPr>
          <a:xfrm>
            <a:off x="3533837" y="5471703"/>
            <a:ext cx="7965593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Scrum master: Alejandro Fernández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43993" y="3416935"/>
            <a:ext cx="6699098" cy="995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Product owner: Fundación diabetes juvenil de chile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533837" y="7324633"/>
            <a:ext cx="3810000" cy="1490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Tomas Mella</a:t>
            </a:r>
          </a:p>
          <a:p>
            <a:pPr algn="just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Simon Ruz</a:t>
            </a:r>
          </a:p>
          <a:p>
            <a:pPr algn="just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Tomas Torres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533837" y="6900453"/>
            <a:ext cx="463614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Equipo de desarrollo: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19063"/>
            <a:ext cx="18288000" cy="10525125"/>
            <a:chOff x="0" y="-1"/>
            <a:chExt cx="24384000" cy="14033500"/>
          </a:xfrm>
        </p:grpSpPr>
        <p:sp>
          <p:nvSpPr>
            <p:cNvPr id="3" name="Freeform 3"/>
            <p:cNvSpPr/>
            <p:nvPr/>
          </p:nvSpPr>
          <p:spPr>
            <a:xfrm>
              <a:off x="0" y="-1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 dirty="0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047750"/>
            <a:ext cx="8724336" cy="1321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METODOLOGÍA</a:t>
            </a:r>
          </a:p>
        </p:txBody>
      </p:sp>
      <p:sp>
        <p:nvSpPr>
          <p:cNvPr id="5" name="Freeform 5"/>
          <p:cNvSpPr/>
          <p:nvPr/>
        </p:nvSpPr>
        <p:spPr>
          <a:xfrm>
            <a:off x="10399135" y="-360904"/>
            <a:ext cx="8485803" cy="11008809"/>
          </a:xfrm>
          <a:custGeom>
            <a:avLst/>
            <a:gdLst/>
            <a:ahLst/>
            <a:cxnLst/>
            <a:rect l="l" t="t" r="r" b="b"/>
            <a:pathLst>
              <a:path w="8485803" h="11008809">
                <a:moveTo>
                  <a:pt x="0" y="0"/>
                </a:moveTo>
                <a:lnTo>
                  <a:pt x="8485803" y="0"/>
                </a:lnTo>
                <a:lnTo>
                  <a:pt x="8485803" y="11008808"/>
                </a:lnTo>
                <a:lnTo>
                  <a:pt x="0" y="110088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7299" r="-4729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6" name="TextBox 6"/>
          <p:cNvSpPr txBox="1"/>
          <p:nvPr/>
        </p:nvSpPr>
        <p:spPr>
          <a:xfrm>
            <a:off x="3332668" y="3158341"/>
            <a:ext cx="6096000" cy="1986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Los sprints se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realizaron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de forma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semanal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con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fin de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controlar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avance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y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nivel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de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calidad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del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proyecto</a:t>
            </a:r>
            <a:endParaRPr lang="en-US" sz="2799" dirty="0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285043" y="5654500"/>
            <a:ext cx="6191250" cy="1490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La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comunicación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se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llevo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a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cabo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mediante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reuniones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presenciales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y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remotas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3379956"/>
            <a:ext cx="1619250" cy="1619250"/>
          </a:xfrm>
          <a:custGeom>
            <a:avLst/>
            <a:gdLst/>
            <a:ahLst/>
            <a:cxnLst/>
            <a:rect l="l" t="t" r="r" b="b"/>
            <a:pathLst>
              <a:path w="1619250" h="1619250">
                <a:moveTo>
                  <a:pt x="0" y="0"/>
                </a:moveTo>
                <a:lnTo>
                  <a:pt x="1619250" y="0"/>
                </a:lnTo>
                <a:lnTo>
                  <a:pt x="1619250" y="1619250"/>
                </a:lnTo>
                <a:lnTo>
                  <a:pt x="0" y="161925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9" name="Freeform 9"/>
          <p:cNvSpPr/>
          <p:nvPr/>
        </p:nvSpPr>
        <p:spPr>
          <a:xfrm>
            <a:off x="880036" y="5615042"/>
            <a:ext cx="1905000" cy="1544782"/>
          </a:xfrm>
          <a:custGeom>
            <a:avLst/>
            <a:gdLst/>
            <a:ahLst/>
            <a:cxnLst/>
            <a:rect l="l" t="t" r="r" b="b"/>
            <a:pathLst>
              <a:path w="1905000" h="1544782">
                <a:moveTo>
                  <a:pt x="0" y="0"/>
                </a:moveTo>
                <a:lnTo>
                  <a:pt x="1905000" y="0"/>
                </a:lnTo>
                <a:lnTo>
                  <a:pt x="1905000" y="1544782"/>
                </a:lnTo>
                <a:lnTo>
                  <a:pt x="0" y="15447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0" name="AutoShape 6" descr="Cercanía Juntos Asociación Hombre Vector PNG ,dibujos Juntos, Asociación,  Hombre PNG y Vector para Descargar Gratis | Pngtree">
            <a:extLst>
              <a:ext uri="{FF2B5EF4-FFF2-40B4-BE49-F238E27FC236}">
                <a16:creationId xmlns:a16="http://schemas.microsoft.com/office/drawing/2014/main" id="{71F537E3-F975-2D06-CB07-DCFEC4365B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E27A2CD-739B-2E76-36F1-0BB19B9F3D79}"/>
              </a:ext>
            </a:extLst>
          </p:cNvPr>
          <p:cNvSpPr txBox="1"/>
          <p:nvPr/>
        </p:nvSpPr>
        <p:spPr>
          <a:xfrm>
            <a:off x="3332668" y="7835298"/>
            <a:ext cx="62685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solidFill>
                  <a:schemeClr val="bg1"/>
                </a:solidFill>
                <a:latin typeface="Questrial" pitchFamily="2" charset="0"/>
                <a:ea typeface="Questrial" pitchFamily="2" charset="0"/>
                <a:cs typeface="Questrial" pitchFamily="2" charset="0"/>
              </a:rPr>
              <a:t>Lo que nos permitió tener generar un cercanía tanto del cliente como el equipo informático</a:t>
            </a:r>
          </a:p>
        </p:txBody>
      </p:sp>
      <p:sp>
        <p:nvSpPr>
          <p:cNvPr id="23" name="AutoShape 22" descr="Los Trabajadores Asisten A Capacitación Laboral Y Seminarios Profesionales  PNG ,dibujos Seminario, Conferencia, Carrera Profesional PNG Imagen para  Descarga Gratuita | Pngtree">
            <a:extLst>
              <a:ext uri="{FF2B5EF4-FFF2-40B4-BE49-F238E27FC236}">
                <a16:creationId xmlns:a16="http://schemas.microsoft.com/office/drawing/2014/main" id="{D1099BC2-0CB3-E4DD-3D0E-E32541F821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sp>
        <p:nvSpPr>
          <p:cNvPr id="24" name="AutoShape 24" descr="Los Trabajadores Asisten A Capacitación Laboral Y Seminarios Profesionales  PNG ,dibujos Seminario, Conferencia, Carrera Profesional PNG Imagen para  Descarga Gratuita | Pngtree">
            <a:extLst>
              <a:ext uri="{FF2B5EF4-FFF2-40B4-BE49-F238E27FC236}">
                <a16:creationId xmlns:a16="http://schemas.microsoft.com/office/drawing/2014/main" id="{ACCB0BE1-E8E2-B046-9216-8ED64E4AD6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96400" y="52959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82CF9181-D1F3-6BDA-EC9E-106470E0EF0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036" y="7639086"/>
            <a:ext cx="2049930" cy="2049930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 animBg="1"/>
      <p:bldP spid="10" grpId="0"/>
      <p:bldP spid="17" grpId="0"/>
      <p:bldP spid="23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4033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4" name="Freeform 4"/>
          <p:cNvSpPr/>
          <p:nvPr/>
        </p:nvSpPr>
        <p:spPr>
          <a:xfrm>
            <a:off x="99534" y="1489572"/>
            <a:ext cx="18036065" cy="8606928"/>
          </a:xfrm>
          <a:custGeom>
            <a:avLst/>
            <a:gdLst/>
            <a:ahLst/>
            <a:cxnLst/>
            <a:rect l="l" t="t" r="r" b="b"/>
            <a:pathLst>
              <a:path w="17611932" h="7551116">
                <a:moveTo>
                  <a:pt x="0" y="0"/>
                </a:moveTo>
                <a:lnTo>
                  <a:pt x="17611932" y="0"/>
                </a:lnTo>
                <a:lnTo>
                  <a:pt x="17611932" y="7551116"/>
                </a:lnTo>
                <a:lnTo>
                  <a:pt x="0" y="75511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5" name="TextBox 5"/>
          <p:cNvSpPr txBox="1"/>
          <p:nvPr/>
        </p:nvSpPr>
        <p:spPr>
          <a:xfrm>
            <a:off x="762000" y="190500"/>
            <a:ext cx="16287003" cy="126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20"/>
              </a:lnSpc>
            </a:pPr>
            <a:r>
              <a:rPr lang="en-US" sz="80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TIEMPO ASOCIADO AL PROYECTO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1942</TotalTime>
  <Words>231</Words>
  <Application>Microsoft Office PowerPoint</Application>
  <PresentationFormat>Personalizado</PresentationFormat>
  <Paragraphs>58</Paragraphs>
  <Slides>17</Slides>
  <Notes>1</Notes>
  <HiddenSlides>0</HiddenSlides>
  <MMClips>3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7" baseType="lpstr">
      <vt:lpstr>Glacial Indifference Bold</vt:lpstr>
      <vt:lpstr>Aptos</vt:lpstr>
      <vt:lpstr>Arial</vt:lpstr>
      <vt:lpstr>Montserrat Bold</vt:lpstr>
      <vt:lpstr>MediaPro</vt:lpstr>
      <vt:lpstr>Open Sauce</vt:lpstr>
      <vt:lpstr>Open Sauce Bold</vt:lpstr>
      <vt:lpstr>Calibri</vt:lpstr>
      <vt:lpstr>Questrial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Copia de Copia de Presentación Diapositivas Medicina y Farmacología Sencillo Azul y Blanco.pptx</dc:title>
  <cp:lastModifiedBy>Alejandro Antonio Fernandez Vicencio</cp:lastModifiedBy>
  <cp:revision>19</cp:revision>
  <dcterms:created xsi:type="dcterms:W3CDTF">2006-08-16T00:00:00Z</dcterms:created>
  <dcterms:modified xsi:type="dcterms:W3CDTF">2025-11-24T18:26:32Z</dcterms:modified>
  <dc:identifier>DAG4z0DViqw</dc:identifier>
</cp:coreProperties>
</file>

<file path=docProps/thumbnail.jpeg>
</file>